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307" r:id="rId24"/>
    <p:sldId id="277" r:id="rId25"/>
    <p:sldId id="278" r:id="rId26"/>
    <p:sldId id="30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25" d="100"/>
        <a:sy n="125" d="100"/>
      </p:scale>
      <p:origin x="0" y="-26165"/>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8" Type="http://schemas.openxmlformats.org/officeDocument/2006/relationships/tableStyles" Target="tableStyles.xml"/><Relationship Id="rId57" Type="http://schemas.openxmlformats.org/officeDocument/2006/relationships/viewProps" Target="viewProps.xml"/><Relationship Id="rId56" Type="http://schemas.openxmlformats.org/officeDocument/2006/relationships/presProps" Target="presProps.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19251f42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不理解环境自净能力及其影响因素</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6b1bc0ee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我国的环境保护政策体系</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b2149a73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我国的环境保护措施及成效</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22e2725b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我国的生态文明建设</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19251f42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不理解环境自净能力及其影响因素</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2#df=c8f671f0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第四节 环境保护与国家安全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f561e46103c3b2084f2#tid=68f86d97ba80cb000ac8e61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p:spPr>
        <p:txBody>
          <a:bodyPr wrap="square" lIns="0" tIns="0" rIns="0" bIns="0" rtlCol="0" anchor="ctr"/>
          <a:lstStyle/>
          <a:p>
            <a:pPr algn="ctr">
              <a:lnSpc>
                <a:spcPct val="120000"/>
              </a:lnSpc>
            </a:pP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选择性必修3  资源、环境与国家安全  LJ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7.xml"/><Relationship Id="rId1" Type="http://schemas.openxmlformats.org/officeDocument/2006/relationships/image" Target="../media/image10.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0.xml"/><Relationship Id="rId1" Type="http://schemas.openxmlformats.org/officeDocument/2006/relationships/image" Target="../media/image11.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0.xml"/><Relationship Id="rId1" Type="http://schemas.openxmlformats.org/officeDocument/2006/relationships/image" Target="../media/image12.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4" Type="http://schemas.openxmlformats.org/officeDocument/2006/relationships/notesSlide" Target="../notesSlides/notesSlide46.xml"/><Relationship Id="rId3" Type="http://schemas.openxmlformats.org/officeDocument/2006/relationships/slideLayout" Target="../slideLayouts/slideLayout10.xml"/><Relationship Id="rId2" Type="http://schemas.openxmlformats.org/officeDocument/2006/relationships/image" Target="../media/image14.jpeg"/><Relationship Id="rId1" Type="http://schemas.openxmlformats.org/officeDocument/2006/relationships/image" Target="../media/image13.jpe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5_1#a9b659218?vop=1&amp;pid=2dbb76c27&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本题考查生态退化对国家安全的影响。生态退化会导致自然环境的调节服务功能降低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；使干旱、洪涝等自然灾害发生的频率与强度增加，动摇国家安全的自然环境基础，②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正确；自然环境供给服务功能降低，会造成可再生资源的数量短缺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、稳定性降低和更新障碍等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，④正确。综上，故选D。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_1#70bf92e98?pid=2dbb76c2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5.为减缓生态退化对国家安全的威胁，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可采取的措施有(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7_1#70bf92e98.bracket?pid=2dbb76c27&amp;color=0,0,0&amp;vpa=5&amp;vtp=1"/>
          <p:cNvSpPr/>
          <p:nvPr/>
        </p:nvSpPr>
        <p:spPr>
          <a:xfrm>
            <a:off x="6975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16_2#70bf92e98?pid=2dbb76c27&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712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①实施生态修复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②迁移生态脆弱区动植物</a:t>
            </a:r>
            <a:endParaRPr lang="en-US" altLang="zh-CN" sz="2000" dirty="0"/>
          </a:p>
          <a:p>
            <a:pPr latinLnBrk="1">
              <a:lnSpc>
                <a:spcPts val="3400"/>
              </a:lnSpc>
              <a:tabLst>
                <a:tab pos="5712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③建立自然保护区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④禁止一切开发活动</a:t>
            </a:r>
            <a:endParaRPr lang="en-US" altLang="zh-CN" sz="2000" dirty="0"/>
          </a:p>
        </p:txBody>
      </p:sp>
      <p:sp>
        <p:nvSpPr>
          <p:cNvPr id="5" name="QC_6_BD.16_3#70bf92e98.choices?pid=2dbb76c27&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8_1#70bf92e98?vop=1&amp;pid=2dbb76c27&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本题考查应对生态退化的措施。为减缓生态退化对国家安全的威胁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，可根据各区域生态系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统的自然条件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、受人类影响与破坏程度的差异，设定不同的生态功能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、环境质量及资源利用保护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，并相应地采取生态修复、建立自然保护区等措施，①③正确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；迁移生态脆弱区的动植物不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切实际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，②错误；禁止一切开发活动不符合经济可持续发展原则，④错误。综上，故选B。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8_2#70bf92e98?vop=1&amp;pid=2dbb76c27&amp;color=0,0,0&amp;mp=1&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环境问题分类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1）自然演变和自然灾害引起的原生环境问题，如地震、洪涝、干旱、台风、崩塌、滑坡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石流等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2）人类活动引起的次生环境问题。次生环境问题一般分为环境污染和生态破坏两大类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态破坏包括乱砍滥伐引起的森林植被的破坏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、过度放牧引起的草原退化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、大面积开垦草原引起的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土地沙化等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9_1#a7c9bf36c?pid=22e2725b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spc="-50" dirty="0">
                <a:solidFill>
                  <a:srgbClr val="000000"/>
                </a:solidFill>
                <a:latin typeface="仿宋" panose="02010609060101010101" pitchFamily="34" charset="-122"/>
                <a:ea typeface="仿宋" panose="02010609060101010101" pitchFamily="34" charset="-122"/>
                <a:cs typeface="仿宋" panose="02010609060101010101" pitchFamily="34" charset="-120"/>
              </a:rPr>
              <a:t>[陕西多校2025高二联考]</a:t>
            </a:r>
            <a:r>
              <a:rPr lang="en-US" altLang="zh-CN" sz="20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我国是较早开展生态修复工作的国家之一</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先后实施了一系列自然恢复</a:t>
            </a:r>
            <a:r>
              <a:rPr lang="en-US" altLang="zh-CN" sz="20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人工修复或两者相结合的重要生态工程</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极大地促进了我国的生态系统的恢复</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。据此完成下题。</a:t>
            </a:r>
            <a:endParaRPr lang="en-US" altLang="zh-CN" sz="2000" spc="-50" dirty="0"/>
          </a:p>
        </p:txBody>
      </p:sp>
      <p:sp>
        <p:nvSpPr>
          <p:cNvPr id="3" name="QC_6_BD.20_1#4594085f9?pid=a7c9bf36c&amp;color=0,0,0&amp;vtp=1&amp;bbb=1"/>
          <p:cNvSpPr/>
          <p:nvPr/>
        </p:nvSpPr>
        <p:spPr>
          <a:xfrm>
            <a:off x="722376" y="18692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以下不属于生态退化的是(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21_1#4594085f9.bracket?pid=a7c9bf36c&amp;color=0,0,0&amp;vpa=6&amp;vtp=1"/>
          <p:cNvSpPr/>
          <p:nvPr/>
        </p:nvSpPr>
        <p:spPr>
          <a:xfrm>
            <a:off x="3914839" y="186925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6_BD.20_2#4594085f9.choices?pid=a7c9bf36c&amp;color=0,0,0&amp;vtp=1&amp;bbb=1"/>
          <p:cNvSpPr/>
          <p:nvPr/>
        </p:nvSpPr>
        <p:spPr>
          <a:xfrm>
            <a:off x="722376" y="2326455"/>
            <a:ext cx="10753344" cy="405003"/>
          </a:xfrm>
          <a:prstGeom prst="rect">
            <a:avLst/>
          </a:prstGeom>
          <a:noFill/>
        </p:spPr>
        <p:txBody>
          <a:bodyPr wrap="none" lIns="0" tIns="0" rIns="0" bIns="0" rtlCol="0" anchor="t"/>
          <a:lstStyle/>
          <a:p>
            <a:pPr latinLnBrk="1">
              <a:lnSpc>
                <a:spcPts val="3600"/>
              </a:lnSpc>
              <a:tabLst>
                <a:tab pos="2697480" algn="l"/>
                <a:tab pos="5610860" algn="l"/>
                <a:tab pos="8536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.石漠化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B.湖泊萎缩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C.森林破坏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2_1#4594085f9?vop=1&amp;pid=a7c9bf36c&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本题考查生态退化的概念和类型。石漠化、湖泊萎缩、森林破坏均属于生态退化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，酸雨属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于环境污染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，A、B、C不符合题意，D符合题意。故选D。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5_BD.23_1#7237b0a71?htil=1&amp;pid=22e2725ba&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04318" y="1026864"/>
            <a:ext cx="2880360" cy="20208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23_2#7237b0a71?htil=1&amp;pid=22e2725ba&amp;color=0,0,0&amp;vtp=1&amp;bt=1&amp;bbb=1&amp;hb=1&amp;hs=1"/>
          <p:cNvSpPr/>
          <p:nvPr/>
        </p:nvSpPr>
        <p:spPr>
          <a:xfrm>
            <a:off x="722376" y="972000"/>
            <a:ext cx="7744968"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甘肃省的民勤绿洲位于石羊河下游</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冬季</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西北风强盛</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是我国荒漠化危害最严重和水资源最缺乏的地区之一</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过去几十年来绿洲面积明显缩小</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通过多种综合治理措施</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民勤县的生态环境得到显著改善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研究表明</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沙障不同布设方式防风</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固沙的效果差异明显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下图为石羊河流域图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4" name="QC_6_BD.24_1#0f2e348ed?htil=1&amp;pid=7237b0a71&amp;color=0,0,0&amp;vtp=1&amp;bbb=1&amp;hs=1"/>
          <p:cNvSpPr/>
          <p:nvPr/>
        </p:nvSpPr>
        <p:spPr>
          <a:xfrm>
            <a:off x="722376" y="32408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过去几十年来民勤绿洲面积明显缩小的主要原因是(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25_1#0f2e348ed.bracket?pid=7237b0a71&amp;color=0,0,0&amp;vpa=7&amp;vtp=1"/>
          <p:cNvSpPr/>
          <p:nvPr/>
        </p:nvSpPr>
        <p:spPr>
          <a:xfrm>
            <a:off x="6708839" y="324085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6" name="QC_6_BD.24_2#0f2e348ed.choices?htil=1&amp;pid=7237b0a71&amp;color=0,0,0&amp;vtp=1&amp;bbb=1"/>
          <p:cNvSpPr/>
          <p:nvPr/>
        </p:nvSpPr>
        <p:spPr>
          <a:xfrm>
            <a:off x="722376" y="3698054"/>
            <a:ext cx="10753344" cy="405003"/>
          </a:xfrm>
          <a:prstGeom prst="rect">
            <a:avLst/>
          </a:prstGeom>
          <a:noFill/>
        </p:spPr>
        <p:txBody>
          <a:bodyPr wrap="none" lIns="0" tIns="0" rIns="0" bIns="0" rtlCol="0" anchor="t"/>
          <a:lstStyle/>
          <a:p>
            <a:pPr latinLnBrk="1">
              <a:lnSpc>
                <a:spcPts val="3600"/>
              </a:lnSpc>
              <a:tabLst>
                <a:tab pos="2379980" algn="l"/>
                <a:tab pos="5229860" algn="l"/>
                <a:tab pos="8092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.全球变暖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B.风沙灾害严重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C.植被破坏严重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.水库拦蓄河水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6_1#0f2e348ed?vop=1&amp;pid=7237b0a71&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本题考查环境问题的成因。根据图文材料信息可知，民勤绿洲位于石羊河下游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，而石羊河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上游河段修建水库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，拦蓄河水，使得到达下游水量有所减少，因此绿洲面积明显缩小，D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全球变暖以及风沙灾害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、植被破坏等都会影响绿洲面积，但不是主要原因，A、B、C错误。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7_1#eebede27d?pid=7237b0a71&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治理该区域生态环境问题的可行性措施有(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8_1#eebede27d.bracket?pid=7237b0a71&amp;color=0,0,0&amp;vpa=8&amp;vtp=1"/>
          <p:cNvSpPr/>
          <p:nvPr/>
        </p:nvSpPr>
        <p:spPr>
          <a:xfrm>
            <a:off x="5692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27_2#eebede27d.choices?pid=7237b0a71&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.全面恢复荒漠植被</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.增加地下水开采</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C.增加城镇能源供给</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.合理调配流域水资源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9_1#eebede27d?vop=1&amp;pid=7237b0a71&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本题考查环境保护措施。结合材料和所学知识可知，该地区荒漠化问题突出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，治理该地区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生态环境问题的可行性措施为合理调配流域水资源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，合理和节约用水，有序恢复植被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，减少风沙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危害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，抑制土地荒漠化，D正确；全面恢复荒漠植被会加大植被耗水量，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加重该地区土地荒漠化，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错误；增加地下水开采，使得该地区水资源减少，植被覆盖率减少，土地荒漠化加剧，B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增加城镇能源供给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，在一定程度上会破坏植被，加重土地荒漠化，C错误。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5310be3fe.fixed?pid=c8f671f06&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5310be3fe.fixed?pid=c8f671f06&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第四节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环境保护与国家安全</a:t>
            </a:r>
            <a:endParaRPr lang="en-US" altLang="zh-CN" sz="4400" dirty="0"/>
          </a:p>
        </p:txBody>
      </p:sp>
      <p:pic>
        <p:nvPicPr>
          <p:cNvPr id="4" name="C_3#5310be3fe.fixed?pid=c8f671f06&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5310be3fe.fixed?pid=c8f671f06&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9_2#eebede27d?vop=1&amp;pid=7237b0a71&amp;color=0,0,0&amp;mp=1&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土地荒漠化是指由于气候变化和人类不合理的经济活动等因素，使干旱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、半干旱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和具有干旱季节的半湿润地区的土地发生的退化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土地荒漠化形成原因包括自然原因和人为原因，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自然原因包括气候干旱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，地表多疏松的沙质沉积物，大风天气较多，气候异常等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；人为原因主要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在于人类活动对地表植被破坏导致防风固沙能力减弱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0_1#86d5f2bc1?pid=19251f42e&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[四川成都2024高二质量诊断]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环境对污染物具有一定的消纳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同化能力</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然而</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随着生产的发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展</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水污染问题日益严重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3" name="QC_7_BD.31_1#50b7a9826?pid=86d5f2bc1&amp;color=0,0,0&amp;vtp=1&amp;bbb=1"/>
          <p:cNvSpPr/>
          <p:nvPr/>
        </p:nvSpPr>
        <p:spPr>
          <a:xfrm>
            <a:off x="722376" y="18692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9.下列关于环境自净能力的理解，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7_AN.32_1#50b7a9826.bracket?pid=86d5f2bc1&amp;color=0,0,0&amp;vpa=9&amp;vtp=1"/>
          <p:cNvSpPr/>
          <p:nvPr/>
        </p:nvSpPr>
        <p:spPr>
          <a:xfrm>
            <a:off x="5692839" y="186925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7_BD.31_2#50b7a9826.choices?pid=86d5f2bc1&amp;color=0,0,0&amp;vtp=1&amp;bbb=1&amp;hb=1"/>
          <p:cNvSpPr/>
          <p:nvPr/>
        </p:nvSpPr>
        <p:spPr>
          <a:xfrm>
            <a:off x="722376" y="2332043"/>
            <a:ext cx="10753344" cy="2253234"/>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A.环境的自净能力就是环境对人类破坏活动的抗御能力，人类的破坏力越大，环境的自净能力就越强</a:t>
            </a:r>
            <a:endParaRPr lang="en-US" altLang="zh-CN" sz="2000" spc="-1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.由于环境具有自净能力，因此不会产生环境污染现象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.环境的自净能力是有限度的，当人类向环境中过量排放污染物时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，环境会永久性地丧失自净能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力而出现环境污染现象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.环境具有自净能力，当其对废弃物的容纳和消除量小于排放量时，就会出现环境问题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3_1#50b7a9826?vop=1&amp;pid=86d5f2bc1&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本题考查环境自净能力的特征。人类的破坏力过大会导致环境的自净能力降低，A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环境的自净能力是有限度的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，如果污染物大量排入环境，并超过环境的自净能力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，就会出现环境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，但不一定会使其永久性地丧失自净能力，B、C错误；环境具有自净能力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，当其对废弃物的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容纳和消除量小于排放量时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，就会出现环境问题，D正确。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4_1#f65812e61?pid=86d5f2bc1&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10.下列有关水体自净能力的叙述，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5_1#f65812e61.bracket?pid=86d5f2bc1&amp;color=0,0,0&amp;vpa=10&amp;vtp=1"/>
          <p:cNvSpPr/>
          <p:nvPr/>
        </p:nvSpPr>
        <p:spPr>
          <a:xfrm>
            <a:off x="5854764"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34_2#f65812e61.choices?pid=86d5f2bc1&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A.不同水体的自净能力是相同的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.水体的自净能力主要通过物理净化、化学净化和生物净化实现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.不同水体的自净能力是不同的，一般来说，河流水＞地下水＞湖泊水</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.水体的自净能力可随污染物数量的增加而不断加强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6_1#f65812e61?vop=1&amp;pid=86d5f2bc1&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本题考查影响环境自净能力的因素。由于流速、循环周期等不同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，不同水体的自净能力是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，A错误；水体的自净能力主要通过物理净化、化学净化和生物净化实现，B正确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；就自净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能力来说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，一般是河流水＞湖泊水＞地下水，C错误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；如果人类向水体中排放的污染物超过了水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体的自净能力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，便会产生水体污染，引起水体自净能力减弱，D错误。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6_2#f65812e61?vop=1&amp;pid=86d5f2bc1&amp;color=0,0,0&amp;mp=1&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本题组的易错之处在于不理解环境自净能力的特征及影响因素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。环境自净能力有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一定的限度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，超过其自净能力，就会出现环境问题，但不一定会永久性地丧失自净能力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体的自净能力是不同的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，一般来说，水体的流动速度越快，循环周期越短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，水体中的溶解氧就越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，污染物就越容易被氧化分解，自净能力就越强。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17afdf7f3.fixed?pid=c8f671f06&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17afdf7f3.fixed?pid=c8f671f06&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第四节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环境保护与国家安全</a:t>
            </a:r>
            <a:endParaRPr lang="en-US" altLang="zh-CN" sz="4400" dirty="0"/>
          </a:p>
        </p:txBody>
      </p:sp>
      <p:pic>
        <p:nvPicPr>
          <p:cNvPr id="4" name="C_3#17afdf7f3.fixed?pid=c8f671f06&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17afdf7f3.fixed?pid=c8f671f06&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37_1#7654b2ddc?pid=17afdf7f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据某报消息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市冯某用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万元兑下一间制作牌匾的美术社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可是刚营业不久</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环保局工作</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人员就来了</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对冯某说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依据</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市城市居民居住环境保护条例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的规定要对其罚款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并要求他</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对美术社进行整治</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避免噪声扰民</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。据此完成下题。</a:t>
            </a:r>
            <a:endParaRPr lang="en-US" altLang="zh-CN" sz="2000" dirty="0"/>
          </a:p>
        </p:txBody>
      </p:sp>
      <p:sp>
        <p:nvSpPr>
          <p:cNvPr id="3" name="QC_5_BD.38_1#87bf6be8c?pid=7654b2ddc&amp;color=0,0,0&amp;vtp=1&amp;bbb=1"/>
          <p:cNvSpPr/>
          <p:nvPr/>
        </p:nvSpPr>
        <p:spPr>
          <a:xfrm>
            <a:off x="722376" y="23264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1.在我国环境管理政策体系中，“要求他对美术社进行整治”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依据的制度是(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39_1#87bf6be8c.bracket?pid=7654b2ddc&amp;color=0,0,0&amp;vpa=11&amp;vtp=1"/>
          <p:cNvSpPr/>
          <p:nvPr/>
        </p:nvSpPr>
        <p:spPr>
          <a:xfrm>
            <a:off x="9261539" y="232645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38_2#87bf6be8c.choices?pid=7654b2ddc&amp;color=0,0,0&amp;vtp=1&amp;bbb=1"/>
          <p:cNvSpPr/>
          <p:nvPr/>
        </p:nvSpPr>
        <p:spPr>
          <a:xfrm>
            <a:off x="722376" y="2783655"/>
            <a:ext cx="10753344" cy="405003"/>
          </a:xfrm>
          <a:prstGeom prst="rect">
            <a:avLst/>
          </a:prstGeom>
          <a:noFill/>
        </p:spPr>
        <p:txBody>
          <a:bodyPr wrap="none" lIns="0" tIns="0" rIns="0" bIns="0" rtlCol="0" anchor="t"/>
          <a:lstStyle/>
          <a:p>
            <a:pPr latinLnBrk="1">
              <a:lnSpc>
                <a:spcPts val="3600"/>
              </a:lnSpc>
              <a:tabLst>
                <a:tab pos="2795905" algn="l"/>
                <a:tab pos="5337810" algn="l"/>
                <a:tab pos="78924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A.“三同时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B.排污收费制度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C.限期治理制度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.环境影响评价制度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_1#a5249e792?pid=6b1bc0eef&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[重庆六校联盟2025高二联考]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日起</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我国全面禁止</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洋垃圾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入境</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坚决守护国家</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生态安全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。据此完成下题。</a:t>
            </a:r>
            <a:endParaRPr lang="en-US" altLang="zh-CN" sz="2000" dirty="0"/>
          </a:p>
        </p:txBody>
      </p:sp>
      <p:sp>
        <p:nvSpPr>
          <p:cNvPr id="3" name="QC_6_BD.2_1#9af719c89?pid=a5249e792&amp;color=0,0,0&amp;vtp=1&amp;bbb=1"/>
          <p:cNvSpPr/>
          <p:nvPr/>
        </p:nvSpPr>
        <p:spPr>
          <a:xfrm>
            <a:off x="722376" y="18692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我国禁止固体废弃物跨境转移采取的有效措施有(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3_1#9af719c89.bracket?pid=a5249e792&amp;color=0,0,0&amp;vpa=1&amp;vtp=1"/>
          <p:cNvSpPr/>
          <p:nvPr/>
        </p:nvSpPr>
        <p:spPr>
          <a:xfrm>
            <a:off x="6467539" y="186925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6_BD.2_2#9af719c89?pid=a5249e792&amp;color=0,0,0&amp;vtp=1&amp;bbb=1"/>
          <p:cNvSpPr/>
          <p:nvPr/>
        </p:nvSpPr>
        <p:spPr>
          <a:xfrm>
            <a:off x="722376" y="2332043"/>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①建立和完善我国相关法律法规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加强全民环保教育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,提高环保意识</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提高废弃物处理技术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,提高环境标准</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加强国际协作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,降低废弃物处理标准</a:t>
            </a:r>
            <a:endParaRPr lang="en-US" altLang="zh-CN" sz="2000" dirty="0"/>
          </a:p>
        </p:txBody>
      </p:sp>
      <p:sp>
        <p:nvSpPr>
          <p:cNvPr id="6" name="QC_6_BD.2_3#9af719c89.choices?pid=a5249e792&amp;color=0,0,0&amp;vtp=1&amp;bbb=1"/>
          <p:cNvSpPr/>
          <p:nvPr/>
        </p:nvSpPr>
        <p:spPr>
          <a:xfrm>
            <a:off x="722376" y="323450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0_1#87bf6be8c?vop=1&amp;pid=7654b2ddc&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本题考查我国环境管理政策体系。“整治”是关键词，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说明该行为依据的是限期治理制度；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“收费”，不属于排污收费制度；该美术社已经存在，不是“三同时”制度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；环境影响评价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针对的是重点工程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、区域开发或其他可能对环境造成影响的人类活动事先作出预测和评估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1_1#1a2e8c746?pid=17afdf7f3&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[黑龙江牡丹江第一高级中学2025高二期中]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中共中央办公厅和国务院办公厅印发的</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关于划定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并严守生态保护红线的若干意见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中要求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年年底前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全面完成全国生态保护红线划定</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态保护红线是指在生态空间范围内具有特殊重要生态功能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必须强制性严格保护的区域</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生态敏</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感脆弱区是指受污染</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开发</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资源过度利用等人类活动干扰且生态问题突出的区域</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生态保护红</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线边界的划定依据如下图所示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41_2#1a2e8c746?pid=17afdf7f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33088" y="3321246"/>
            <a:ext cx="3931920" cy="219456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2_1#b26c85ffd?pid=1a2e8c74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生态保护红线边界包括(</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3_1#b26c85ffd.bracket?pid=1a2e8c746&amp;color=0,0,0&amp;vpa=12&amp;vtp=1"/>
          <p:cNvSpPr/>
          <p:nvPr/>
        </p:nvSpPr>
        <p:spPr>
          <a:xfrm>
            <a:off x="3673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42_2#b26c85ffd.choices?pid=1a2e8c746&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A.人为划定的并不封闭的界线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.河北省与北京市的行政界线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.自然保护区、风景名胜区等各类保护地的边界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.自然保护区与城镇、耕地之间的过渡地带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4_1#b26c85ffd?vop=1&amp;pid=1a2e8c74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本题考查环境安全问题与生态保护红线。由材料可知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，生态保护红线是国家保护的特殊功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，不会留有缺口，因此生态保护红线边界是封闭的界线，A错误；由图中信息可知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，行政区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划边界不是划定生态保护红线自然边界的依据，故河北省与北京市的行政界线不是生态保护红线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的边界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，B错误；自然保护区、风景名胜区等各类保护地的边界属于生态保护红线的边界，C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生态保护红线的边界是一个清晰的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、明确的边界，而不是过渡地带，D错误。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5_1#4e559edc5?pid=1a2e8c74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划定并严守生态保护红线(</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6_1#4e559edc5.bracket?pid=1a2e8c746&amp;color=0,0,0&amp;vpa=13&amp;vtp=1"/>
          <p:cNvSpPr/>
          <p:nvPr/>
        </p:nvSpPr>
        <p:spPr>
          <a:xfrm>
            <a:off x="3927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45_2#4e559edc5.choices?pid=1a2e8c746&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A.目的是促进粮食增产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，保障粮食安全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.是为了防止保护区野生动物伤人事件的发生</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C.是维护生态安全的最基本要求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.可促进生态文明法律法规体系的健全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7_1#4e559edc5?vop=1&amp;pid=1a2e8c74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本题考查环境问题对国家安全的影响。划定生态保护红线主要是为了保护生态环境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加粮食产量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、保障粮食安全影响不大，A错误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；划定生态保护红线不是为了防止保护区野生动物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伤人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，而是为了减少人类对生态系统和自然遗迹等特殊功能区的破坏，B错误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；划定并严守生态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保护红线是构建国家生态安全格局的有效手段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，是维护生态安全的最基本要求，C正确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明法律法规体系的健全不属于划定并严守生态保护红线的相关内容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7_2#4e559edc5?vop=1&amp;pid=1a2e8c746&amp;color=0,0,0&amp;mp=1&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划定生态保护红线的意义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划定生态保护红线的核心目标是保障生态系统功能的稳定性和生物多样性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防止生态环境恶化。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生态保护红线内的区域禁止或限制开发活动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，确保自然资源的可持续利用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。划定生态保护红线有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助于保护水源涵养区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、防风固沙区、生物多样性保护区等关键生态区域，维护生态平衡。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8_1#49e4a8400?pid=17afdf7f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[山东济宁实验中学2025高二期中]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抱坡岭是三亚市一座山体裸露</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地势起伏较大的废弃石灰岩</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矿山</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自开展</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城市修补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生态修复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工程以来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抱坡岭成为首批山体修复试点工程之一</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相关部门采</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用了削坡退台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设置</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“V”</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形槽等综合治理办法恢复山体的生态环境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48_2#49e4a8400?pid=17afdf7f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98848" y="2406846"/>
            <a:ext cx="3200400" cy="14173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9_1#3583794cf?pid=49e4a840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抱坡岭需要人工修复的最主要原因是(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0_1#3583794cf.bracket?pid=49e4a8400&amp;color=0,0,0&amp;vpa=14&amp;vtp=1"/>
          <p:cNvSpPr/>
          <p:nvPr/>
        </p:nvSpPr>
        <p:spPr>
          <a:xfrm>
            <a:off x="5197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9_2#3583794cf.choices?pid=49e4a8400&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A.山体坡度大,涵养水土的能力差,自然修复能力差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.处于台风多发区,易引发地质灾害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.石灰岩易风化,造成危岩崩落,威胁居民生命财产安全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.美化环境,增加旅游景点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1_1#3583794cf?vop=1&amp;pid=49e4a840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本题考查降低环境安全风险的原因。抱坡岭山体坡度大，涵养水源能力差，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自然修复能力差,</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故需要人工修复</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，A正确。人工修复的主要目的是恢复山体的生态环境</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，因此台风易引发地质灾害</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和增加旅游景点并不是进行人工修复的最主要原因</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，B、D错误</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。石灰岩容易崩落主要是因为其容易</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遭受流水的溶蚀作用而产生裂隙</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、沟槽造成岩体破碎，与需要人工修复关系不大，C错误。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_1#9af719c89?vop=1&amp;pid=a5249e792&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本题考查保障环境领域国家安全的措施。建立和完善我国相关法律法规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，是我国禁止固体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废弃物跨境转移采取的最有效措施之一</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,①对;加强全民环保教育,提高环保意识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，可以防止固体废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弃物跨境转移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，②对;提高废弃物处理技术,提高环境标准，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使固体废弃物跨境转移的成本提高，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有效限制固体废弃物跨境转移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，③对;如果降低废弃物处理标准，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则会促进固体废弃物跨境转移，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不利于我国禁止固体废弃物跨境转移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，④错。综上①②③正确,故选A。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2_1#796c5ee4f?pid=49e4a840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5.每一级退台都设置为“外缘高、内部低”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的主要目的是(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3_1#796c5ee4f.bracket?pid=49e4a8400&amp;color=0,0,0&amp;vpa=15&amp;vtp=1"/>
          <p:cNvSpPr/>
          <p:nvPr/>
        </p:nvSpPr>
        <p:spPr>
          <a:xfrm>
            <a:off x="7216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52_2#796c5ee4f.choices?pid=49e4a8400&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633980" algn="l"/>
                <a:tab pos="5483860" algn="l"/>
                <a:tab pos="8346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.降低滑坡风险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B.增加生物多样性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C.提高土壤透气性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.便于汇集雨水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4_1#796c5ee4f?vop=1&amp;pid=49e4a840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本题考查生态修复的目的。由图可知，退台边缘较陡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，因此削坡退台并不是为了降低滑坡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，A错误。抱坡岭为废弃的石灰岩矿山，岩石裸露，坡度大，地势起伏较大,土壤层缺失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坡退台无法提高土壤透气性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，也不能增加生物多样性，B、C错误。由于该山体坡度大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、涵养水源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能力差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，所以退台设置为“外缘高、内部低”的主要目的是便于汇集雨水，D正确。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55_1#21765168f?pid=17afdf7f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[江苏南京2025高二期中]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空气质量指数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（AQI）</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是根据大气中二氧化硫</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氮氧化物</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、PM</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00" b="0" i="0" kern="0" spc="-9990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endParaRPr lang="en-US" altLang="zh-CN" sz="100" b="0" i="0" kern="0" spc="-99900">
              <a:solidFill>
                <a:srgbClr val="FFFFFF"/>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可吸入颗粒物</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和</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PM</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100" b="0" i="0" kern="0" spc="-9990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细颗粒物</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等污染物的浓度计算得出的数据</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其数值越大</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说明空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气污染越严重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下表为我国部分城市群</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2015—2020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年综合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AQI</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年均值</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graphicFrame>
        <p:nvGraphicFramePr>
          <p:cNvPr id="42" name="QM_4_BD.55_2#21765168f?colgroup=12,4,3,4,4,3,3&amp;pid=17afdf7f3&amp;color=0,0,0&amp;vtp=1&amp;bbb=1&amp;hb=1"/>
          <p:cNvGraphicFramePr>
            <a:graphicFrameLocks noGrp="1"/>
          </p:cNvGraphicFramePr>
          <p:nvPr/>
        </p:nvGraphicFramePr>
        <p:xfrm>
          <a:off x="722376" y="2406846"/>
          <a:ext cx="10689336" cy="2028635"/>
        </p:xfrm>
        <a:graphic>
          <a:graphicData uri="http://schemas.openxmlformats.org/drawingml/2006/table">
            <a:tbl>
              <a:tblPr/>
              <a:tblGrid>
                <a:gridCol w="3337560"/>
                <a:gridCol w="1280160"/>
                <a:gridCol w="1170432"/>
                <a:gridCol w="1280160"/>
                <a:gridCol w="1280160"/>
                <a:gridCol w="1170432"/>
                <a:gridCol w="1170432"/>
              </a:tblGrid>
              <a:tr h="417132">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城市群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2015年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2016年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2017年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2018年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2019年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11503">
                <a:tc>
                  <a:txBody>
                    <a:bodyPr/>
                    <a:lstStyle/>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京津冀城市群</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长三角城市群</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珠三角城市群</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成渝城市群</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天山北坡城市群</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宁夏沿黄城市群</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滇中城市群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100</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85</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60</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80</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84</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88</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96</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78</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61</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79</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91</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88</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97</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80</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67</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80</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101</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92</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92</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75</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64</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72</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100</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92</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86</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74</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65</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68</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93</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80</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78</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66</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53</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2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63</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94</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80</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6_1#99192e759?pid=21765168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6.关于表中城市群AQI年均值的描述，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7_1#99192e759.bracket?pid=21765168f&amp;color=0,0,0&amp;vpa=16&amp;vtp=1"/>
          <p:cNvSpPr/>
          <p:nvPr/>
        </p:nvSpPr>
        <p:spPr>
          <a:xfrm>
            <a:off x="6165914"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56_2#99192e759.choices?pid=21765168f&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A.图示期间城市群AQI年均值都在波动中下降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.北方地区城市群AQI年均值总体比南方地区高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.滇中城市群AQI年均值持续下降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.沿海城市群AQI年均值最低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8_1#99192e759?vop=1&amp;pid=21765168f&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本题考查环境安全问题特征。天山北坡城市群并未呈现AQI年均值波动下降的特点，A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对比图中不同区域的城市群的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AQI年均值大小，结合其所在的区域位置可知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，北方地区城市群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AQI</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年均值总体比南方地区高，B正确。滇中城市群AQI年均值波动变化，并未持续下降，C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京津冀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、长三角、珠三角城市群等沿海城市群AQI年均值相对较高，D错误。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9_1#b3cb45c9b?pid=21765168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7.影响我国AQI</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的因素主要有(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0_1#b3cb45c9b.bracket?pid=21765168f&amp;color=0,0,0&amp;vpa=17&amp;vtp=1"/>
          <p:cNvSpPr/>
          <p:nvPr/>
        </p:nvSpPr>
        <p:spPr>
          <a:xfrm>
            <a:off x="4133914"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59_2#b3cb45c9b?pid=21765168f&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48280" algn="l"/>
                <a:tab pos="5483860" algn="l"/>
                <a:tab pos="821944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①土地利用结构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②能源消费结构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③经济产业结构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人口年龄结构</a:t>
            </a:r>
            <a:endParaRPr lang="en-US" altLang="zh-CN" sz="2000" dirty="0"/>
          </a:p>
        </p:txBody>
      </p:sp>
      <p:sp>
        <p:nvSpPr>
          <p:cNvPr id="5" name="QC_5_BD.59_3#b3cb45c9b.choices?pid=21765168f&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1_1#b3cb45c9b?vop=1&amp;pid=21765168f&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本题考查影响环境安全问题的因素。AQI是根据大气中二氧化硫、氮氧化物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、PM</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可吸入颗粒物）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和PM</a:t>
            </a:r>
            <a:r>
              <a:rPr lang="en-US" altLang="zh-CN" sz="20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细颗粒物）等污染物的浓度计算得出的数据。经济发达地区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利用类型多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，污染源类型多，排放量大。同时，能源消费结构（如传统能源消耗比例的大小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经济产业结构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（重化工业比重的高低）也会直接影响污染物排放量，影响AQI的大小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，但人口年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龄结构对其影响较小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，①②③正确，④错误。故选A。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03fdb8218?pid=7c9999cbe&amp;color=0,0,0&amp;vtp=1&amp;bt=1&amp;bbb=1"/>
          <p:cNvSpPr/>
          <p:nvPr/>
        </p:nvSpPr>
        <p:spPr>
          <a:xfrm>
            <a:off x="722376" y="972000"/>
            <a:ext cx="10753344" cy="17829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素材背景：华南沿海红树林滩地养殖模式的转变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：区域生态环境问题的原因、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区域生态环境问题治理措施及其意义</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难度系数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创新系数：0.65</a:t>
            </a:r>
            <a:endParaRPr lang="en-US" altLang="zh-CN" sz="2000" dirty="0"/>
          </a:p>
        </p:txBody>
      </p:sp>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2_1#7c3fbc258?pid=7c9999cbe&amp;color=0,0,0&amp;vtp=1&amp;bt=1&amp;bbb=1&amp;hb=1"/>
          <p:cNvSpPr/>
          <p:nvPr/>
        </p:nvSpPr>
        <p:spPr>
          <a:xfrm>
            <a:off x="722376" y="972000"/>
            <a:ext cx="10753344" cy="22274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[四川成都实验中学2024高二月考]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阅读图文材料，完成下列要求。（20分）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我国华南沿海的渔民利用潮汐规律在天然红树林滩地上筑堤围塘发展养殖业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经过多年养殖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沿海养殖塘严重退化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红树林景观也遭到了严重破坏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为了落实国家退塘还林政策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科研人员选</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择了某废弃养殖塘开展生态种养模式试验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目前该模式取得了不错的综合效益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示意传统纳</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潮养殖模式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示意废弃养殖塘生态种养模式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5_BD.62_3#7c3fbc258?iti=1&amp;htil=1&amp;pid=7c9999cb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591056" y="3335978"/>
            <a:ext cx="3639312" cy="14538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62_4#7c3fbc258?iti=2&amp;htil=1&amp;pid=7c9999cb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059168" y="3436562"/>
            <a:ext cx="3447288" cy="1362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62_5#7c3fbc258?iti=1&amp;htil=1&amp;pid=7c9999cbe&amp;color=0,0,0&amp;vtp=1"/>
          <p:cNvSpPr/>
          <p:nvPr/>
        </p:nvSpPr>
        <p:spPr>
          <a:xfrm>
            <a:off x="3312287" y="4916874"/>
            <a:ext cx="1968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6" name="QO_5_BD.62_6#7c3fbc258?iti=2&amp;htil=1&amp;pid=7c9999cbe&amp;color=0,0,0&amp;vtp=1"/>
          <p:cNvSpPr/>
          <p:nvPr/>
        </p:nvSpPr>
        <p:spPr>
          <a:xfrm>
            <a:off x="8673275" y="4926018"/>
            <a:ext cx="219075"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63_1#13975a66d?pid=7c3fbc258&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（1）分析华南沿海地区传统养殖模式造成红树林景观破坏的原因。（6分）</a:t>
            </a:r>
            <a:endParaRPr lang="en-US" altLang="zh-CN" sz="2000" dirty="0"/>
          </a:p>
        </p:txBody>
      </p:sp>
      <p:sp>
        <p:nvSpPr>
          <p:cNvPr id="3" name="QO_6_AN.64_1#13975a66d?vop=1&amp;pid=7c3fbc258&amp;color=0,0,0&amp;vtp=1&amp;bbb=1&amp;hb=1"/>
          <p:cNvSpPr/>
          <p:nvPr/>
        </p:nvSpPr>
        <p:spPr>
          <a:xfrm>
            <a:off x="722376" y="143516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筑堤围塘，部分红树植被被砍伐；养殖塘长期维持高水位</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，不利于塘内天然红树植被的生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长</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，造成其死亡；长期高密度养殖，养殖废水随潮水排出，污染潮滩，</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造成红树林生境破坏。</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6分）</a:t>
            </a:r>
            <a:endParaRPr lang="en-US" altLang="zh-CN" sz="2000" dirty="0"/>
          </a:p>
        </p:txBody>
      </p:sp>
      <p:sp>
        <p:nvSpPr>
          <p:cNvPr id="4" name="QO_6_AS.65_1#13975a66d?vop=1&amp;pid=7c3fbc258&amp;color=0,0,0&amp;vtp=1&amp;bbb=1&amp;hb=1"/>
          <p:cNvSpPr/>
          <p:nvPr/>
        </p:nvSpPr>
        <p:spPr>
          <a:xfrm>
            <a:off x="722376" y="284296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本题考查区域生态环境问题的原因。传统养殖模式大量使用化肥、农药等化学物质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水体污染和土壤污染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。筑堤围塘，部分红树植被被砍伐。围海造塘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，直接破坏了红树林的生长空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，导致红树林面积不断减少。同时，养殖活动也破坏了红树林中的生物多样性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。养殖塘长期维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持高水位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，不利于塘内天然红树植被的生长，造成其死亡。</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_1#c6a009d60?pid=b2149a73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[江苏南通2025高二月考]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生态红线是指对生态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社会可持续发展具有重要意义</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而且能</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够提高环境的自净能力</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必须严格管理的空间边界线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下表为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2018</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年南京市部分生态红线区域面积</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统计表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graphicFrame>
        <p:nvGraphicFramePr>
          <p:cNvPr id="6" name="QM_5_BD.5_2#c6a009d60?colgroup=9,9,9,9&amp;pid=b2149a733&amp;color=0,0,0&amp;vtp=1&amp;bbb=1"/>
          <p:cNvGraphicFramePr>
            <a:graphicFrameLocks noGrp="1"/>
          </p:cNvGraphicFramePr>
          <p:nvPr/>
        </p:nvGraphicFramePr>
        <p:xfrm>
          <a:off x="722376" y="2406846"/>
          <a:ext cx="10716768" cy="1695387"/>
        </p:xfrm>
        <a:graphic>
          <a:graphicData uri="http://schemas.openxmlformats.org/drawingml/2006/table">
            <a:tbl>
              <a:tblPr/>
              <a:tblGrid>
                <a:gridCol w="2679192"/>
                <a:gridCol w="2679192"/>
                <a:gridCol w="2679192"/>
                <a:gridCol w="2679192"/>
              </a:tblGrid>
              <a:tr h="417132">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总面积（km</a:t>
                      </a:r>
                      <a:r>
                        <a:rPr lang="en-US" altLang="zh-CN" sz="20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1" i="0" spc="-100" baseline="30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00" b="1" i="0" kern="0" spc="-9990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总面积（km</a:t>
                      </a:r>
                      <a:r>
                        <a:rPr lang="en-US" altLang="zh-CN" sz="20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000" b="1" i="0" spc="-100" baseline="30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00" b="1" i="0" kern="0" spc="-9990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风景名胜区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373.16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生态绿地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134.70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洪水调蓄区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32.61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饮用水水源保护区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221.85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森林公园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211.30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重要湿地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127.42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C_6_BD.6_1#8a2670054?pid=c6a009d60&amp;color=0,0,0&amp;vtp=1&amp;bt=1&amp;bbb=1"/>
          <p:cNvSpPr/>
          <p:nvPr/>
        </p:nvSpPr>
        <p:spPr>
          <a:xfrm>
            <a:off x="722376" y="423564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7_1#8a2670054.bracket?pid=c6a009d60&amp;color=0,0,0&amp;vpa=2&amp;vtp=1"/>
          <p:cNvSpPr/>
          <p:nvPr/>
        </p:nvSpPr>
        <p:spPr>
          <a:xfrm>
            <a:off x="3165539" y="4235646"/>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6_BD.6_2#8a2670054.choices?pid=c6a009d60&amp;color=0,0,0&amp;vtp=1&amp;bbb=1"/>
          <p:cNvSpPr/>
          <p:nvPr/>
        </p:nvSpPr>
        <p:spPr>
          <a:xfrm>
            <a:off x="722376" y="4700656"/>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A.生态红线区兼有生态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、经济和社会效益</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.设置红线的主要目的是划定城市边界</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C.生态红线区决定南京环境承载力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.设置红线区将阻碍南京城市面积扩大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66_1#4a8ab1f5b?pid=7c3fbc258&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（2）推测科研人员降低养殖塘最低水深、塘底开沟、堤内建台地的目的。（6分）</a:t>
            </a:r>
            <a:endParaRPr lang="en-US" altLang="zh-CN" sz="2000" dirty="0"/>
          </a:p>
        </p:txBody>
      </p:sp>
      <p:sp>
        <p:nvSpPr>
          <p:cNvPr id="3" name="QO_6_AN.67_1#4a8ab1f5b?vop=1&amp;pid=7c3fbc258&amp;color=0,0,0&amp;vtp=1&amp;bbb=1&amp;hb=1"/>
          <p:cNvSpPr/>
          <p:nvPr/>
        </p:nvSpPr>
        <p:spPr>
          <a:xfrm>
            <a:off x="722376" y="143516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降低养殖塘最低水深，有利于塘内人工种植的红树林幼苗存活；塘底开沟</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，有利于低水位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时为鱼虾提供充分与稳定的水体和庇护空间</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；堤内垒高形成台地</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，为红树林幼苗生长提供适宜的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潮间带环境</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。（6分）</a:t>
            </a:r>
            <a:endParaRPr lang="en-US" altLang="zh-CN" sz="2000" dirty="0"/>
          </a:p>
        </p:txBody>
      </p:sp>
      <p:sp>
        <p:nvSpPr>
          <p:cNvPr id="4" name="QO_6_AS.68_1#4a8ab1f5b?vop=1&amp;pid=7c3fbc258&amp;color=0,0,0&amp;vtp=1&amp;bbb=1&amp;hb=1"/>
          <p:cNvSpPr/>
          <p:nvPr/>
        </p:nvSpPr>
        <p:spPr>
          <a:xfrm>
            <a:off x="722376" y="284296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本题考查生态环境治理措施的作用。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降低最低水深有利于塘内人工种植的红树林幼苗存活。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塘底开沟有利于低水位时为鱼虾提供充分与稳定的水体和庇护空间，为底栖生物提供更多的栖息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。堤内建台为红树林幼苗生长提供适宜的潮间带环境。</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69_1#ce55d2476?pid=7c3fbc258&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（3）简述在东南沿海地区推广废弃养殖塘生态种养模式的意义。（8分）</a:t>
            </a:r>
            <a:endParaRPr lang="en-US" altLang="zh-CN" sz="2000" dirty="0"/>
          </a:p>
        </p:txBody>
      </p:sp>
      <p:sp>
        <p:nvSpPr>
          <p:cNvPr id="3" name="QO_6_AN.70_1#ce55d2476?vop=1&amp;pid=7c3fbc258&amp;color=0,0,0&amp;vtp=1&amp;bbb=1&amp;hb=1"/>
          <p:cNvSpPr/>
          <p:nvPr/>
        </p:nvSpPr>
        <p:spPr>
          <a:xfrm>
            <a:off x="722376" y="1435169"/>
            <a:ext cx="10753344" cy="17706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对废弃养殖塘进行改造后重新开始种养活动，能显著提高沿海地区的土地利用效率</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沿海滩涂的红树林覆盖面积</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，利于滩涂区的生态修复</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；在修复生态的同时可以通过养殖鱼虾增加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农民收入</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；人工种植的红树林与养殖鱼虾之间形成生态循环</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，利于东南沿海地区养殖业可持续发</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。（8分）</a:t>
            </a:r>
            <a:endParaRPr lang="en-US" altLang="zh-CN" sz="2000" dirty="0"/>
          </a:p>
        </p:txBody>
      </p:sp>
      <p:sp>
        <p:nvSpPr>
          <p:cNvPr id="4" name="QO_6_AS.71_1#ce55d2476?vop=1&amp;pid=7c3fbc258&amp;color=0,0,0&amp;vtp=1&amp;bbb=1&amp;hb=1"/>
          <p:cNvSpPr/>
          <p:nvPr/>
        </p:nvSpPr>
        <p:spPr>
          <a:xfrm>
            <a:off x="722376" y="3300164"/>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本题考查生态环境治理模式的意义。本题可从土地利用率、生态修复、增加收入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、可持续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发展等方面分析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。可以对废弃养殖塘进行改造后重新开始种养活动，减少土地的弃置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，提高土地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。在废弃的养殖塘种植红树林，利于滩涂区的生态修复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。在修复生态的同时可以通过养殖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鱼虾增加农民收入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。人工种植的红树林与养殖鱼虾之间形成生态循环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，利于东南沿海地区养殖业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可持续发展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500"/>
                                        <p:tgtEl>
                                          <p:spTgt spid="4">
                                            <p:txEl>
                                              <p:pRg st="2" end="2"/>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Effect transition="in" filter="fade">
                                      <p:cBhvr>
                                        <p:cTn id="36" dur="500"/>
                                        <p:tgtEl>
                                          <p:spTgt spid="4">
                                            <p:txEl>
                                              <p:pRg st="3" end="3"/>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animEffect transition="in" filter="fade">
                                      <p:cBhvr>
                                        <p:cTn id="39"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8_1#8a2670054?vop=1&amp;pid=c6a009d6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本题考查材料分析能力。据材料可知，生态红线是指对生态、经济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、社会可持续发展具有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重要意义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，而且能够提高环境的自净能力，必须严格管理的空间边界线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。说明了生态红线区兼有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、经济和社会效益，A正确；设置红线的主要目的是促进城市的可持续发展，B错误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载力影响生态红线区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，C错误；设置红线区将有利于南京市城市的发展，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不会阻碍城市面积扩大，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_1#8475923b7?pid=c6a009d6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保护生态红线区对南京城市环境的意义是(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0_1#8475923b7.bracket?pid=c6a009d60&amp;color=0,0,0&amp;vpa=3&amp;vtp=1"/>
          <p:cNvSpPr/>
          <p:nvPr/>
        </p:nvSpPr>
        <p:spPr>
          <a:xfrm>
            <a:off x="5692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9_2#8475923b7.choices?pid=c6a009d60&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A.调节城市气候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，扩大昼夜温差</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.影响城市水循环，地表径流变化增大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.保护生物多样性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，改变植被类型</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.提高环境自净能力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1_1#8475923b7?vop=1&amp;pid=c6a009d6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本题考查保护生态的意义。保护生态红线区有利于调节城市气候，缩小昼夜温差，A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影响城市水循环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，地表径流变化减小，B错误；保护生物多样性，维护植被类型，C错误；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据材料，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保护生态红线区对生态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、经济、社会可持续发展具有重要意义，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而且能够提高环境的自净能力，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2_1#2dbb76c27?pid=b2149a73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[福建泉州2024质量检测]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生态退化是生态系统的一种逆向演替过程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在自然因素或人为干扰下</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生态系统处于一种不稳或失衡状态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表现为对自然或人为干扰的较低抗性</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较弱的缓冲能力以及</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较强的敏感性和脆弱性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生态系统逐渐演变为另一种与之相适应的低水平状态的过程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即退化</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sp>
        <p:nvSpPr>
          <p:cNvPr id="3" name="QC_6_BD.13_1#a9b659218?pid=2dbb76c27&amp;color=0,0,0&amp;vtp=1&amp;bbb=1"/>
          <p:cNvSpPr/>
          <p:nvPr/>
        </p:nvSpPr>
        <p:spPr>
          <a:xfrm>
            <a:off x="722376" y="27836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生态退化对国家安全的影响有(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14_1#a9b659218.bracket?pid=2dbb76c27&amp;color=0,0,0&amp;vpa=4&amp;vtp=1"/>
          <p:cNvSpPr/>
          <p:nvPr/>
        </p:nvSpPr>
        <p:spPr>
          <a:xfrm>
            <a:off x="4422839" y="278365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6_BD.13_2#a9b659218?pid=2dbb76c27&amp;color=0,0,0&amp;vtp=1&amp;bbb=1"/>
          <p:cNvSpPr/>
          <p:nvPr/>
        </p:nvSpPr>
        <p:spPr>
          <a:xfrm>
            <a:off x="722376" y="3246443"/>
            <a:ext cx="10753344" cy="843153"/>
          </a:xfrm>
          <a:prstGeom prst="rect">
            <a:avLst/>
          </a:prstGeom>
          <a:noFill/>
        </p:spPr>
        <p:txBody>
          <a:bodyPr wrap="none" lIns="0" tIns="0" rIns="0" bIns="0" rtlCol="0" anchor="t"/>
          <a:lstStyle/>
          <a:p>
            <a:pPr latinLnBrk="1">
              <a:lnSpc>
                <a:spcPts val="3600"/>
              </a:lnSpc>
              <a:tabLst>
                <a:tab pos="5712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①导致社会环境的调节服务功能降低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②动摇国家安全的社会物质基础</a:t>
            </a:r>
            <a:endParaRPr lang="en-US" altLang="zh-CN" sz="2000" dirty="0"/>
          </a:p>
          <a:p>
            <a:pPr latinLnBrk="1">
              <a:lnSpc>
                <a:spcPts val="3400"/>
              </a:lnSpc>
              <a:tabLst>
                <a:tab pos="5712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③使自然灾害发生频率增加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④造成可再生资源更新障碍</a:t>
            </a:r>
            <a:endParaRPr lang="en-US" altLang="zh-CN" sz="2000" dirty="0"/>
          </a:p>
        </p:txBody>
      </p:sp>
      <p:sp>
        <p:nvSpPr>
          <p:cNvPr id="6" name="QC_6_BD.13_3#a9b659218.choices?pid=2dbb76c27&amp;color=0,0,0&amp;vtp=1&amp;bbb=1"/>
          <p:cNvSpPr/>
          <p:nvPr/>
        </p:nvSpPr>
        <p:spPr>
          <a:xfrm>
            <a:off x="722376" y="414890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7583</Words>
  <Application>WPS 演示</Application>
  <PresentationFormat>宽屏</PresentationFormat>
  <Paragraphs>448</Paragraphs>
  <Slides>52</Slides>
  <Notes>50</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52</vt:i4>
      </vt:variant>
    </vt:vector>
  </HeadingPairs>
  <TitlesOfParts>
    <vt:vector size="72"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宋体</vt:lpstr>
      <vt:lpstr>仿宋</vt:lpstr>
      <vt:lpstr>仿宋</vt:lpstr>
      <vt:lpstr>楷体</vt:lpstr>
      <vt:lpstr>Times New Roman</vt:lpstr>
      <vt:lpstr>Times New Roman</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海贝贝</cp:lastModifiedBy>
  <cp:revision>4</cp:revision>
  <dcterms:created xsi:type="dcterms:W3CDTF">2025-10-22T06:47:00Z</dcterms:created>
  <dcterms:modified xsi:type="dcterms:W3CDTF">2025-10-23T03:38:22Z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910A1D6F087040B1BF24F94D172D96CD_12</vt:lpwstr>
  </property>
  <property fmtid="{D5CDD505-2E9C-101B-9397-08002B2CF9AE}" pid="3" name="KSOProductBuildVer">
    <vt:lpwstr>2052-12.1.0.23125</vt:lpwstr>
  </property>
</Properties>
</file>